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92" r:id="rId3"/>
    <p:sldId id="257" r:id="rId4"/>
    <p:sldId id="261" r:id="rId5"/>
    <p:sldId id="259" r:id="rId6"/>
    <p:sldId id="264" r:id="rId7"/>
    <p:sldId id="265" r:id="rId8"/>
    <p:sldId id="266" r:id="rId9"/>
    <p:sldId id="262" r:id="rId10"/>
    <p:sldId id="263" r:id="rId11"/>
    <p:sldId id="284" r:id="rId12"/>
    <p:sldId id="290" r:id="rId13"/>
    <p:sldId id="274" r:id="rId14"/>
    <p:sldId id="291" r:id="rId15"/>
    <p:sldId id="282" r:id="rId16"/>
    <p:sldId id="267" r:id="rId17"/>
    <p:sldId id="275" r:id="rId18"/>
    <p:sldId id="286" r:id="rId19"/>
    <p:sldId id="287" r:id="rId20"/>
    <p:sldId id="288" r:id="rId21"/>
    <p:sldId id="28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70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114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762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>
              <a:defRPr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>
              <a:defRPr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>
              <a:defRPr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>
              <a:defRPr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236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77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460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676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59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127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740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64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D1030-0154-436B-872F-41A918A549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0" y="10"/>
            <a:ext cx="12192002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40BB1D-5E53-4468-BB97-86C85617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8640" y="1648391"/>
            <a:ext cx="4023360" cy="2807208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3200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생명정보학을 위한 데이터 마이닝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A3F857-E8F2-4F13-A064-61D6FBBDF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8640" y="4605538"/>
            <a:ext cx="4023360" cy="1208141"/>
          </a:xfrm>
        </p:spPr>
        <p:txBody>
          <a:bodyPr>
            <a:normAutofit/>
          </a:bodyPr>
          <a:lstStyle/>
          <a:p>
            <a:r>
              <a:rPr lang="ko-KR" altLang="en-US" sz="1600" b="1" dirty="0"/>
              <a:t>한국외대 </a:t>
            </a:r>
            <a:r>
              <a:rPr lang="ko-KR" altLang="en-US" sz="1600" b="1" dirty="0" err="1"/>
              <a:t>바이오메디컬공학부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 err="1"/>
              <a:t>백다영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3392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76805-76B9-437B-AEC5-8A0DE19C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발표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56C45-5F6C-47C3-98D6-757D83FC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458C8-7F0E-4FDB-B705-C4149C0D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1" y="1849770"/>
            <a:ext cx="5004057" cy="4356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CE66A6-4601-4E60-AC14-5DF1E6B3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876" y="553619"/>
            <a:ext cx="4826248" cy="2921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B230B6-4036-4D1D-A97D-69A21C6EB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80" y="2238299"/>
            <a:ext cx="4972306" cy="2952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F5821-2D25-4E01-A719-F01AEC641382}"/>
              </a:ext>
            </a:extLst>
          </p:cNvPr>
          <p:cNvSpPr txBox="1"/>
          <p:nvPr/>
        </p:nvSpPr>
        <p:spPr>
          <a:xfrm>
            <a:off x="6200780" y="5610225"/>
            <a:ext cx="169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&lt;= </a:t>
            </a:r>
            <a:r>
              <a:rPr lang="en-US" altLang="ko-KR" dirty="0" err="1"/>
              <a:t>XGBoost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A52C2-4992-4635-A2EA-FA6AD06A63BD}"/>
              </a:ext>
            </a:extLst>
          </p:cNvPr>
          <p:cNvSpPr txBox="1"/>
          <p:nvPr/>
        </p:nvSpPr>
        <p:spPr>
          <a:xfrm>
            <a:off x="8509124" y="720590"/>
            <a:ext cx="1695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&lt;= Decision tree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241C4-2202-4F52-BF76-0ACD4DD00A65}"/>
              </a:ext>
            </a:extLst>
          </p:cNvPr>
          <p:cNvSpPr txBox="1"/>
          <p:nvPr/>
        </p:nvSpPr>
        <p:spPr>
          <a:xfrm>
            <a:off x="9477641" y="1756915"/>
            <a:ext cx="199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▽</a:t>
            </a:r>
            <a:r>
              <a:rPr lang="en-US" altLang="ko-KR" dirty="0" err="1"/>
              <a:t>RandomForest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00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219E0-896A-48EB-AA85-36D28932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174401"/>
            <a:ext cx="10571998" cy="970450"/>
          </a:xfrm>
        </p:spPr>
        <p:txBody>
          <a:bodyPr/>
          <a:lstStyle/>
          <a:p>
            <a:r>
              <a:rPr lang="ko-KR" altLang="en-US" dirty="0"/>
              <a:t>결과발표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39ACA-089C-4A71-ACCD-A268EC58B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953" y="4686300"/>
            <a:ext cx="9396662" cy="2096833"/>
          </a:xfrm>
        </p:spPr>
        <p:txBody>
          <a:bodyPr>
            <a:norm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classifier</a:t>
            </a:r>
            <a:r>
              <a:rPr lang="ko-KR" altLang="en-US" dirty="0"/>
              <a:t>에 대해 </a:t>
            </a:r>
            <a:r>
              <a:rPr lang="en-US" altLang="ko-KR" dirty="0"/>
              <a:t>feature importance</a:t>
            </a:r>
            <a:r>
              <a:rPr lang="ko-KR" altLang="en-US" dirty="0"/>
              <a:t>가 </a:t>
            </a:r>
            <a:r>
              <a:rPr lang="ko-KR" altLang="en-US" dirty="0" err="1"/>
              <a:t>비슷한듯</a:t>
            </a:r>
            <a:r>
              <a:rPr lang="ko-KR" altLang="en-US" dirty="0"/>
              <a:t> 조금씩 달랐다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importance</a:t>
            </a:r>
            <a:r>
              <a:rPr lang="ko-KR" altLang="en-US" dirty="0"/>
              <a:t>의 기준은 </a:t>
            </a:r>
            <a:r>
              <a:rPr lang="en-US" altLang="ko-KR" dirty="0" err="1"/>
              <a:t>xgboost</a:t>
            </a:r>
            <a:r>
              <a:rPr lang="ko-KR" altLang="en-US" dirty="0"/>
              <a:t>는 얼마나 트리에 자주 </a:t>
            </a:r>
            <a:r>
              <a:rPr lang="ko-KR" altLang="en-US" dirty="0" err="1"/>
              <a:t>나왔는지이고</a:t>
            </a:r>
            <a:r>
              <a:rPr lang="en-US" altLang="ko-KR" dirty="0"/>
              <a:t>, </a:t>
            </a:r>
            <a:r>
              <a:rPr lang="en-US" altLang="ko-KR" dirty="0" err="1"/>
              <a:t>randomforest</a:t>
            </a:r>
            <a:r>
              <a:rPr lang="ko-KR" altLang="en-US" dirty="0"/>
              <a:t>에 경우 모든 트리에서 각 특성이 불순도를 낮추는 정도를  평균을 낸 것이며</a:t>
            </a:r>
            <a:r>
              <a:rPr lang="en-US" altLang="ko-KR" dirty="0"/>
              <a:t>, decision tree</a:t>
            </a:r>
            <a:r>
              <a:rPr lang="ko-KR" altLang="en-US" dirty="0"/>
              <a:t>는 하나의 트리 그래프에서 각 특성이 불순도를 낮추는 정도이다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598360-4704-48E2-A629-4D500E55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1" y="971634"/>
            <a:ext cx="4826248" cy="2502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E35A2D-8DF1-4D59-8D8E-B0FE0012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48" y="840871"/>
            <a:ext cx="6347083" cy="363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6F225-D912-44F2-9803-BF482F59006F}"/>
              </a:ext>
            </a:extLst>
          </p:cNvPr>
          <p:cNvSpPr txBox="1"/>
          <p:nvPr/>
        </p:nvSpPr>
        <p:spPr>
          <a:xfrm>
            <a:off x="489145" y="3542105"/>
            <a:ext cx="52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Mean decrease Gini</a:t>
            </a:r>
            <a:br>
              <a:rPr lang="ko-KR" altLang="en-US" sz="1200" dirty="0"/>
            </a:br>
            <a:r>
              <a:rPr lang="ko-KR" altLang="en-US" sz="1200" dirty="0"/>
              <a:t>각 </a:t>
            </a:r>
            <a:r>
              <a:rPr lang="en-US" altLang="ko-KR" sz="1200" dirty="0"/>
              <a:t>tree</a:t>
            </a:r>
            <a:r>
              <a:rPr lang="ko-KR" altLang="en-US" sz="1200" dirty="0"/>
              <a:t>에서 해당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기준으로 분류</a:t>
            </a:r>
            <a:r>
              <a:rPr lang="en-US" altLang="ko-KR" sz="1200" dirty="0"/>
              <a:t>(split)</a:t>
            </a:r>
            <a:r>
              <a:rPr lang="ko-KR" altLang="en-US" sz="1200" dirty="0"/>
              <a:t>하는 지점에서의 </a:t>
            </a:r>
            <a:r>
              <a:rPr lang="en-US" altLang="ko-KR" sz="1200" b="1" dirty="0"/>
              <a:t>decrease of impurity(</a:t>
            </a:r>
            <a:r>
              <a:rPr lang="ko-KR" altLang="en-US" sz="1200" b="1" dirty="0"/>
              <a:t>불순도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의 총 합</a:t>
            </a:r>
            <a:r>
              <a:rPr lang="ko-KR" altLang="en-US" sz="1200" dirty="0"/>
              <a:t>을 계산한 후</a:t>
            </a:r>
            <a:r>
              <a:rPr lang="en-US" altLang="ko-KR" sz="1200" dirty="0"/>
              <a:t>, </a:t>
            </a:r>
            <a:r>
              <a:rPr lang="ko-KR" altLang="en-US" sz="1200" dirty="0"/>
              <a:t>이 </a:t>
            </a:r>
            <a:br>
              <a:rPr lang="ko-KR" altLang="en-US" sz="1200" dirty="0"/>
            </a:br>
            <a:r>
              <a:rPr lang="ko-KR" altLang="en-US" sz="1200" b="1" dirty="0"/>
              <a:t>모든 </a:t>
            </a:r>
            <a:r>
              <a:rPr lang="en-US" altLang="ko-KR" sz="1200" b="1" dirty="0"/>
              <a:t>tree</a:t>
            </a:r>
            <a:r>
              <a:rPr lang="ko-KR" altLang="en-US" sz="1200" b="1" dirty="0"/>
              <a:t>의 값들의 평균을 낸 것</a:t>
            </a:r>
            <a:r>
              <a:rPr lang="ko-KR" altLang="en-US" sz="1200" dirty="0"/>
              <a:t>이 </a:t>
            </a:r>
            <a:r>
              <a:rPr lang="en-US" altLang="ko-KR" sz="1200" b="1" dirty="0"/>
              <a:t>Mean decrease Gini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  <a:r>
              <a:rPr lang="ko-KR" altLang="en-US" sz="1200" dirty="0"/>
              <a:t>그 </a:t>
            </a:r>
            <a:r>
              <a:rPr lang="en-US" altLang="ko-KR" sz="1200" dirty="0"/>
              <a:t>feature</a:t>
            </a:r>
            <a:r>
              <a:rPr lang="ko-KR" altLang="en-US" sz="1200" dirty="0"/>
              <a:t>가 모델이 분류를 잘하는데 중요하게 작용할 수록 이 값은 커질 것이다</a:t>
            </a:r>
            <a:r>
              <a:rPr lang="en-US" altLang="ko-KR" sz="1200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42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5E2A7-9A9E-4627-825F-ED4ED6A6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발표 </a:t>
            </a:r>
            <a:r>
              <a:rPr lang="en-US" altLang="ko-KR" dirty="0"/>
              <a:t>&gt; decision tree </a:t>
            </a:r>
            <a:r>
              <a:rPr lang="en-US" altLang="ko-KR" dirty="0" err="1"/>
              <a:t>graphviz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C6C5F7-9688-4C4F-BD11-695825BBA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" y="1949759"/>
            <a:ext cx="9783763" cy="39490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A7BCF0-61B1-4923-9AFF-62E435A9C07B}"/>
              </a:ext>
            </a:extLst>
          </p:cNvPr>
          <p:cNvSpPr txBox="1"/>
          <p:nvPr/>
        </p:nvSpPr>
        <p:spPr>
          <a:xfrm>
            <a:off x="9920289" y="1949759"/>
            <a:ext cx="21351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그래프는 트리 그래프의 일부다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보이는 바와 같이 내려갈수록 </a:t>
            </a:r>
            <a:r>
              <a:rPr lang="en-US" altLang="ko-KR" dirty="0" err="1"/>
              <a:t>gini</a:t>
            </a:r>
            <a:r>
              <a:rPr lang="ko-KR" altLang="en-US" dirty="0"/>
              <a:t>가 줄어 마지막 </a:t>
            </a:r>
            <a:r>
              <a:rPr lang="en-US" altLang="ko-KR" dirty="0"/>
              <a:t>leaf node</a:t>
            </a:r>
            <a:r>
              <a:rPr lang="ko-KR" altLang="en-US" dirty="0"/>
              <a:t>의 </a:t>
            </a:r>
            <a:r>
              <a:rPr lang="en-US" altLang="ko-KR" dirty="0" err="1"/>
              <a:t>gini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인 것을 볼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feature importance</a:t>
            </a:r>
            <a:r>
              <a:rPr lang="ko-KR" altLang="en-US" dirty="0"/>
              <a:t>가 높은 </a:t>
            </a:r>
            <a:r>
              <a:rPr lang="en-US" altLang="ko-KR" dirty="0" err="1"/>
              <a:t>radius_worst</a:t>
            </a:r>
            <a:r>
              <a:rPr lang="ko-KR" altLang="en-US" dirty="0"/>
              <a:t>을 기점으로 </a:t>
            </a:r>
            <a:r>
              <a:rPr lang="en-US" altLang="ko-KR" dirty="0" err="1"/>
              <a:t>gini</a:t>
            </a:r>
            <a:r>
              <a:rPr lang="ko-KR" altLang="en-US" dirty="0"/>
              <a:t>가 매우 줄어든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6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4B948-123F-476A-9501-D606CD21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75" y="199538"/>
            <a:ext cx="10571998" cy="970450"/>
          </a:xfrm>
        </p:spPr>
        <p:txBody>
          <a:bodyPr>
            <a:normAutofit/>
          </a:bodyPr>
          <a:lstStyle/>
          <a:p>
            <a:r>
              <a:rPr lang="ko-KR" altLang="en-US" dirty="0"/>
              <a:t>결과발표 </a:t>
            </a:r>
            <a:r>
              <a:rPr lang="en-US" altLang="ko-KR" dirty="0"/>
              <a:t>&gt; Decision tree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7AAB3E-801E-46B7-A3B1-6C0E9BCF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693" y="1884742"/>
            <a:ext cx="4839138" cy="4045163"/>
          </a:xfrm>
        </p:spPr>
        <p:txBody>
          <a:bodyPr/>
          <a:lstStyle/>
          <a:p>
            <a:r>
              <a:rPr lang="ko-KR" altLang="en-US" dirty="0"/>
              <a:t>앞 </a:t>
            </a:r>
            <a:r>
              <a:rPr lang="en-US" altLang="ko-KR" dirty="0"/>
              <a:t>data visualization</a:t>
            </a:r>
            <a:r>
              <a:rPr lang="ko-KR" altLang="en-US" dirty="0"/>
              <a:t>에서 말한 것과 마찬가지로 </a:t>
            </a:r>
            <a:r>
              <a:rPr lang="en-US" altLang="ko-KR" dirty="0"/>
              <a:t>feature importance</a:t>
            </a:r>
            <a:r>
              <a:rPr lang="ko-KR" altLang="en-US" dirty="0"/>
              <a:t>가 높은 </a:t>
            </a:r>
            <a:r>
              <a:rPr lang="en-US" altLang="ko-KR" dirty="0" err="1"/>
              <a:t>radius_worst</a:t>
            </a:r>
            <a:r>
              <a:rPr lang="ko-KR" altLang="en-US" dirty="0"/>
              <a:t>가 </a:t>
            </a:r>
            <a:r>
              <a:rPr lang="en-US" altLang="ko-KR" dirty="0"/>
              <a:t>class B, M</a:t>
            </a:r>
            <a:r>
              <a:rPr lang="ko-KR" altLang="en-US" dirty="0"/>
              <a:t>의 분포의 중앙값 위치 차가 큰 것을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C8F143-2912-401A-B396-97F9C86C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460" y="987087"/>
            <a:ext cx="5322269" cy="58404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02C4EB-0C0F-4262-8908-93D7FAB988FF}"/>
              </a:ext>
            </a:extLst>
          </p:cNvPr>
          <p:cNvSpPr/>
          <p:nvPr/>
        </p:nvSpPr>
        <p:spPr>
          <a:xfrm>
            <a:off x="1009650" y="1650787"/>
            <a:ext cx="523875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33626A-AB88-4FB3-B0E3-1A53B798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38" y="3573949"/>
            <a:ext cx="4828450" cy="29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1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9063-2CA3-4F08-B803-F87ADEFC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발표 </a:t>
            </a:r>
            <a:r>
              <a:rPr lang="en-US" altLang="ko-KR" dirty="0"/>
              <a:t>&gt;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en-US" altLang="ko-KR" dirty="0" err="1"/>
              <a:t>graphviz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55F4C78-4BB0-4DF9-A5B6-6A777D63C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" y="2100767"/>
            <a:ext cx="9783763" cy="3189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E5A22-E0A7-4C59-9463-5172D8487287}"/>
              </a:ext>
            </a:extLst>
          </p:cNvPr>
          <p:cNvSpPr txBox="1"/>
          <p:nvPr/>
        </p:nvSpPr>
        <p:spPr>
          <a:xfrm>
            <a:off x="231775" y="5598465"/>
            <a:ext cx="1179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이것 또한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randomforest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tree graph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일부이다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 전체 그래프는 앙상블의 모델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 중에 하나일 뿐이다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9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6513D-C73E-4902-9AF4-AA2A36AC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63" y="511730"/>
            <a:ext cx="10282457" cy="632411"/>
          </a:xfrm>
        </p:spPr>
        <p:txBody>
          <a:bodyPr>
            <a:normAutofit/>
          </a:bodyPr>
          <a:lstStyle/>
          <a:p>
            <a:r>
              <a:rPr lang="ko-KR" altLang="en-US" dirty="0"/>
              <a:t>결과발표 </a:t>
            </a:r>
            <a:r>
              <a:rPr lang="en-US" altLang="ko-KR" dirty="0"/>
              <a:t>&gt; </a:t>
            </a:r>
            <a:r>
              <a:rPr lang="en-US" altLang="ko-KR" dirty="0" err="1"/>
              <a:t>Randomforest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155E82-66CB-4645-A3B4-8A56287B629B}"/>
              </a:ext>
            </a:extLst>
          </p:cNvPr>
          <p:cNvGrpSpPr/>
          <p:nvPr/>
        </p:nvGrpSpPr>
        <p:grpSpPr>
          <a:xfrm>
            <a:off x="154735" y="1703938"/>
            <a:ext cx="2940890" cy="3982488"/>
            <a:chOff x="258140" y="1379407"/>
            <a:chExt cx="5846571" cy="53222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C10C6DF-958D-455C-A7EF-076C01E71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140" y="1379407"/>
              <a:ext cx="5846571" cy="532226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396AEE4-6B74-40C5-9F07-F6612AD1009F}"/>
                </a:ext>
              </a:extLst>
            </p:cNvPr>
            <p:cNvSpPr/>
            <p:nvPr/>
          </p:nvSpPr>
          <p:spPr>
            <a:xfrm>
              <a:off x="333375" y="5524500"/>
              <a:ext cx="5676900" cy="970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B5111FD-150B-442E-920C-A0835E30749D}"/>
                </a:ext>
              </a:extLst>
            </p:cNvPr>
            <p:cNvSpPr/>
            <p:nvPr/>
          </p:nvSpPr>
          <p:spPr>
            <a:xfrm>
              <a:off x="609599" y="3629025"/>
              <a:ext cx="4295775" cy="4667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90CBD6-5792-428A-9381-9C535470BF6F}"/>
              </a:ext>
            </a:extLst>
          </p:cNvPr>
          <p:cNvGrpSpPr/>
          <p:nvPr/>
        </p:nvGrpSpPr>
        <p:grpSpPr>
          <a:xfrm>
            <a:off x="3048123" y="1745249"/>
            <a:ext cx="3130326" cy="3982488"/>
            <a:chOff x="6241477" y="1437291"/>
            <a:chExt cx="5736833" cy="51454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14D502-94DD-40C4-A2DE-34F8D0469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1477" y="1437291"/>
              <a:ext cx="5736833" cy="514547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0C4F38-0F20-4450-9AB8-D51E8381B5ED}"/>
                </a:ext>
              </a:extLst>
            </p:cNvPr>
            <p:cNvSpPr/>
            <p:nvPr/>
          </p:nvSpPr>
          <p:spPr>
            <a:xfrm>
              <a:off x="6705600" y="3552827"/>
              <a:ext cx="5010149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8B039-8B6F-4C5B-B742-776116212F31}"/>
                </a:ext>
              </a:extLst>
            </p:cNvPr>
            <p:cNvSpPr/>
            <p:nvPr/>
          </p:nvSpPr>
          <p:spPr>
            <a:xfrm>
              <a:off x="6505575" y="5249993"/>
              <a:ext cx="5210174" cy="10269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9779CD-CC87-42F2-9462-F75E587C1B8A}"/>
              </a:ext>
            </a:extLst>
          </p:cNvPr>
          <p:cNvSpPr txBox="1"/>
          <p:nvPr/>
        </p:nvSpPr>
        <p:spPr>
          <a:xfrm>
            <a:off x="6275053" y="4191000"/>
            <a:ext cx="5196967" cy="2319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 B,M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분포의 중앙값 위치 차이가 많이 나는 변수들에 대해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feature importance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높게 나타났다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빨간 박스를 친 부분처럼 거의 차이가 없는 특성들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(symmetry, smoothness,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fractal_dimension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거의 중요도가 매우 낮았다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decision tree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비슷한 중요도를 보였다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5B6C34-7DA3-4EFE-A4EA-B1D09017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552" y="1831973"/>
            <a:ext cx="3753026" cy="22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3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C62FC-058F-43F1-962D-2319CEEC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</a:t>
            </a:r>
            <a:r>
              <a:rPr lang="ko-KR" altLang="en-US" dirty="0"/>
              <a:t> </a:t>
            </a:r>
            <a:r>
              <a:rPr lang="en-US" altLang="ko-KR" dirty="0"/>
              <a:t>Tree(</a:t>
            </a:r>
            <a:r>
              <a:rPr lang="ko-KR" altLang="en-US" dirty="0"/>
              <a:t>의사결정나무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322FC-8EEA-40E7-B573-78AA62118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55" y="2106508"/>
            <a:ext cx="5536741" cy="44673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A857F8-A808-48DC-A081-C69CB81F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525" y="3485249"/>
            <a:ext cx="4667350" cy="3088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EFBC8-0AC4-416D-A328-8E8B5EDCE168}"/>
              </a:ext>
            </a:extLst>
          </p:cNvPr>
          <p:cNvSpPr txBox="1"/>
          <p:nvPr/>
        </p:nvSpPr>
        <p:spPr>
          <a:xfrm>
            <a:off x="6657975" y="2106508"/>
            <a:ext cx="5010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차이를 단번에 크게 느낄 수 있는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ROC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커브로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holdout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k-fold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차이를 비교하고자 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왼쪽이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holdout,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오른쪽이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k-fold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00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1B790-4330-4D6A-B89D-8167AEC5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52" y="438689"/>
            <a:ext cx="10571998" cy="970450"/>
          </a:xfrm>
        </p:spPr>
        <p:txBody>
          <a:bodyPr/>
          <a:lstStyle/>
          <a:p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294815-2850-4C80-812C-C7CF5118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90" y="1805007"/>
            <a:ext cx="5277287" cy="4298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4BBFD9-4470-4781-8A2C-A142653D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325" y="2385345"/>
            <a:ext cx="5362295" cy="37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2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3416-B680-4EBE-B784-F2D50D89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XGBoost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BA1D64-C032-4A24-97F1-45AE24BA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8873"/>
            <a:ext cx="4784826" cy="3246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722D19-AC0B-449C-9457-1E5425B80F53}"/>
              </a:ext>
            </a:extLst>
          </p:cNvPr>
          <p:cNvSpPr txBox="1"/>
          <p:nvPr/>
        </p:nvSpPr>
        <p:spPr>
          <a:xfrm>
            <a:off x="1628775" y="5324475"/>
            <a:ext cx="846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세 모델 모두 다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holdout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보단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k-fold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실행한 후의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AUC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더 큰 것을 확인할 수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5C80A-211A-4182-BEBB-45D981D015E4}"/>
              </a:ext>
            </a:extLst>
          </p:cNvPr>
          <p:cNvSpPr txBox="1"/>
          <p:nvPr/>
        </p:nvSpPr>
        <p:spPr>
          <a:xfrm>
            <a:off x="1628775" y="5998012"/>
            <a:ext cx="719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Decision tree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비해서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ensemble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AUC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더 큰 것을 볼 수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18ED4A-60F7-48D3-BEAA-D1F266262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1448880"/>
            <a:ext cx="4483330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70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FFCFD-890C-4322-A4AE-5D7EB62E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K-fold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E3580A-F9DF-4E68-9415-13F98450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08" y="2145380"/>
            <a:ext cx="5141423" cy="1797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18E701-9B13-4438-8890-3A8A29DB6A02}"/>
              </a:ext>
            </a:extLst>
          </p:cNvPr>
          <p:cNvSpPr txBox="1"/>
          <p:nvPr/>
        </p:nvSpPr>
        <p:spPr>
          <a:xfrm>
            <a:off x="1467881" y="4326401"/>
            <a:ext cx="8259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1&lt;=n&lt;=k,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번째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fold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마다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 set, test set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구성되는 데이터가 달라지기 때문에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K-fold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진행하면서 데이터세트를 어떻게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구성하냐에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따라 특성 중요도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acc,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confusion matrix, ROC curve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결과값이 다르게 나온다는 것을 알 수 있었다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4D3DFE-2524-4BF6-B98A-B7EF9CDE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7" y="1581151"/>
            <a:ext cx="3360169" cy="34839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88AF60-427E-41FE-B4F8-1D16D0E00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120" y="574660"/>
            <a:ext cx="3094002" cy="60919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8D5831-971A-4B82-9D66-4662EBAAC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830" y="871396"/>
            <a:ext cx="4149210" cy="5702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24B8E-017F-4369-9B71-CEFD8FC9F8C7}"/>
              </a:ext>
            </a:extLst>
          </p:cNvPr>
          <p:cNvSpPr txBox="1"/>
          <p:nvPr/>
        </p:nvSpPr>
        <p:spPr>
          <a:xfrm>
            <a:off x="457201" y="5172075"/>
            <a:ext cx="3614146" cy="92333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이는 모두 </a:t>
            </a:r>
            <a:r>
              <a:rPr lang="en-US" altLang="ko-KR" dirty="0" err="1"/>
              <a:t>XGBoost</a:t>
            </a:r>
            <a:r>
              <a:rPr lang="ko-KR" altLang="en-US" dirty="0"/>
              <a:t>의 임의의 한 </a:t>
            </a:r>
            <a:r>
              <a:rPr lang="ko-KR" altLang="en-US" dirty="0" err="1"/>
              <a:t>폴드에서</a:t>
            </a:r>
            <a:r>
              <a:rPr lang="ko-KR" altLang="en-US" dirty="0"/>
              <a:t> 계산된 모델의 </a:t>
            </a:r>
            <a:r>
              <a:rPr lang="en-US" altLang="ko-KR" dirty="0"/>
              <a:t>acc, confusion matrix, </a:t>
            </a:r>
            <a:r>
              <a:rPr lang="ko-KR" altLang="en-US" dirty="0"/>
              <a:t>특성 중요도이다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44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7C123-2937-40AB-83C0-599A2FD8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75C05-CFB2-452B-9F95-B1E2743D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4000" dirty="0"/>
              <a:t>프로젝트 목표</a:t>
            </a:r>
            <a:endParaRPr lang="en-US" altLang="ko-KR" sz="4000" dirty="0"/>
          </a:p>
          <a:p>
            <a:r>
              <a:rPr lang="ko-KR" altLang="en-US" sz="4000" dirty="0"/>
              <a:t>데이터 설명</a:t>
            </a:r>
            <a:endParaRPr lang="en-US" altLang="ko-KR" sz="4000" dirty="0"/>
          </a:p>
          <a:p>
            <a:r>
              <a:rPr lang="ko-KR" altLang="en-US" sz="4000" dirty="0"/>
              <a:t>진행 방법</a:t>
            </a:r>
            <a:endParaRPr lang="en-US" altLang="ko-KR" sz="4000" dirty="0"/>
          </a:p>
          <a:p>
            <a:r>
              <a:rPr lang="ko-KR" altLang="en-US" sz="4000" dirty="0"/>
              <a:t>결과발표</a:t>
            </a:r>
            <a:endParaRPr lang="en-US" altLang="ko-KR" sz="4000" dirty="0"/>
          </a:p>
          <a:p>
            <a:r>
              <a:rPr lang="ko-KR" altLang="en-US" sz="4000" dirty="0"/>
              <a:t>문제점 및 어려웠던 점</a:t>
            </a:r>
            <a:endParaRPr lang="en-US" altLang="ko-KR" sz="4000" dirty="0"/>
          </a:p>
          <a:p>
            <a:r>
              <a:rPr lang="ko-KR" altLang="en-US" sz="4000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615689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35F2C-938A-4BEF-8EB8-1AFCB930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 및 어려웠던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404CB-C3E9-4211-8037-CAD06C5E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78355"/>
            <a:ext cx="9784080" cy="420624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선정에서 뚜렷한 분류를 보여줄 수 있는 데이터를 찾기가 어려워 이 데이터를 골랐으나 이 데이터가 </a:t>
            </a:r>
            <a:r>
              <a:rPr lang="en-US" altLang="ko-KR" dirty="0"/>
              <a:t>1990</a:t>
            </a:r>
            <a:r>
              <a:rPr lang="ko-KR" altLang="en-US" dirty="0"/>
              <a:t>년대 데이터이기도 하며 또한 요즘은 사람이 </a:t>
            </a:r>
            <a:r>
              <a:rPr lang="en-US" altLang="ko-KR" dirty="0"/>
              <a:t>image</a:t>
            </a:r>
            <a:r>
              <a:rPr lang="ko-KR" altLang="en-US" dirty="0"/>
              <a:t>에서 </a:t>
            </a:r>
            <a:r>
              <a:rPr lang="en-US" altLang="ko-KR" dirty="0"/>
              <a:t>feature</a:t>
            </a:r>
            <a:r>
              <a:rPr lang="ko-KR" altLang="en-US" dirty="0"/>
              <a:t>를 추출해서 그것을 바탕으로 </a:t>
            </a:r>
            <a:r>
              <a:rPr lang="ko-KR" altLang="en-US" dirty="0" err="1"/>
              <a:t>머신러닝을</a:t>
            </a:r>
            <a:r>
              <a:rPr lang="ko-KR" altLang="en-US" dirty="0"/>
              <a:t> 하는 것이 아닌 </a:t>
            </a:r>
            <a:r>
              <a:rPr lang="ko-KR" altLang="en-US" dirty="0" err="1"/>
              <a:t>머신이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에서 </a:t>
            </a:r>
            <a:r>
              <a:rPr lang="en-US" altLang="ko-KR" dirty="0"/>
              <a:t>feature</a:t>
            </a:r>
            <a:r>
              <a:rPr lang="ko-KR" altLang="en-US" dirty="0"/>
              <a:t>를 스스로 추출하는 단계까지 왔기 때문에 이번 프로젝트는 유방암 진단에 중요한 </a:t>
            </a:r>
            <a:r>
              <a:rPr lang="en-US" altLang="ko-KR" dirty="0"/>
              <a:t>feature</a:t>
            </a:r>
            <a:r>
              <a:rPr lang="ko-KR" altLang="en-US" dirty="0"/>
              <a:t>와 수치를 쉽고 빠르게 볼 수 있다는 점에  의의를 두어야 될 것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K-fold</a:t>
            </a:r>
            <a:r>
              <a:rPr lang="ko-KR" altLang="en-US" dirty="0"/>
              <a:t>진행에서 </a:t>
            </a:r>
            <a:r>
              <a:rPr lang="en-US" altLang="ko-KR" dirty="0"/>
              <a:t>feature importance</a:t>
            </a:r>
            <a:r>
              <a:rPr lang="ko-KR" altLang="en-US" dirty="0"/>
              <a:t>를 </a:t>
            </a:r>
            <a:r>
              <a:rPr lang="en-US" altLang="ko-KR" dirty="0"/>
              <a:t>plot</a:t>
            </a:r>
            <a:r>
              <a:rPr lang="ko-KR" altLang="en-US" dirty="0"/>
              <a:t>으로 나타내고 싶었으나 </a:t>
            </a:r>
            <a:r>
              <a:rPr lang="en-US" altLang="ko-KR" dirty="0"/>
              <a:t>ROC curve plot</a:t>
            </a:r>
            <a:r>
              <a:rPr lang="ko-KR" altLang="en-US" dirty="0"/>
              <a:t>이랑 겹치게 나타나서 결국 순위형태의 </a:t>
            </a:r>
            <a:r>
              <a:rPr lang="en-US" altLang="ko-KR" dirty="0" err="1"/>
              <a:t>dataframe</a:t>
            </a:r>
            <a:r>
              <a:rPr lang="ko-KR" altLang="en-US" dirty="0"/>
              <a:t>로 </a:t>
            </a:r>
            <a:r>
              <a:rPr lang="ko-KR" altLang="en-US" dirty="0" err="1"/>
              <a:t>나타내었다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3866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888B2-94F8-49E0-A808-A85020AD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D9906-B05F-416B-A01C-5A7D80D16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756" y="1937054"/>
            <a:ext cx="10160406" cy="4636770"/>
          </a:xfrm>
        </p:spPr>
        <p:txBody>
          <a:bodyPr>
            <a:normAutofit/>
          </a:bodyPr>
          <a:lstStyle/>
          <a:p>
            <a:r>
              <a:rPr lang="ko-KR" altLang="en-US" dirty="0"/>
              <a:t>하나의 기준으로 데이터를 분류하는 것보다 여러 개의 기준으로 데이터를 분류하면 다양성이 확보된 분류를 해 정확성이 더 높아진다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XGBoost</a:t>
            </a:r>
            <a:r>
              <a:rPr lang="ko-KR" altLang="en-US" dirty="0"/>
              <a:t>는 최근 </a:t>
            </a:r>
            <a:r>
              <a:rPr lang="ko-KR" altLang="en-US" dirty="0" err="1"/>
              <a:t>데이터사이언스</a:t>
            </a:r>
            <a:r>
              <a:rPr lang="ko-KR" altLang="en-US" dirty="0"/>
              <a:t> 대회에서 분류에 있어 상위랭크를 차지하였다</a:t>
            </a:r>
            <a:r>
              <a:rPr lang="en-US" altLang="ko-KR" dirty="0"/>
              <a:t>. </a:t>
            </a:r>
            <a:r>
              <a:rPr lang="ko-KR" altLang="en-US" dirty="0"/>
              <a:t>이 프로젝트에서도 가장 높은 정확성과 </a:t>
            </a:r>
            <a:r>
              <a:rPr lang="en-US" altLang="ko-KR" dirty="0"/>
              <a:t>AUC</a:t>
            </a:r>
            <a:r>
              <a:rPr lang="ko-KR" altLang="en-US" dirty="0"/>
              <a:t>를 보여줘 </a:t>
            </a:r>
            <a:r>
              <a:rPr lang="en-US" altLang="ko-KR" dirty="0" err="1"/>
              <a:t>XGBoost</a:t>
            </a:r>
            <a:r>
              <a:rPr lang="ko-KR" altLang="en-US" dirty="0"/>
              <a:t>의 실용성을 알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데이터셋에서 </a:t>
            </a:r>
            <a:r>
              <a:rPr lang="en-US" altLang="ko-KR" dirty="0"/>
              <a:t>hold out</a:t>
            </a:r>
            <a:r>
              <a:rPr lang="ko-KR" altLang="en-US" dirty="0"/>
              <a:t>으로 </a:t>
            </a:r>
            <a:r>
              <a:rPr lang="en-US" altLang="ko-KR" dirty="0"/>
              <a:t>train, test</a:t>
            </a:r>
            <a:r>
              <a:rPr lang="ko-KR" altLang="en-US" dirty="0"/>
              <a:t>로 나누기에 데이터셋이 너무 작아 </a:t>
            </a:r>
            <a:r>
              <a:rPr lang="en-US" altLang="ko-KR" dirty="0"/>
              <a:t>overfitting</a:t>
            </a:r>
            <a:r>
              <a:rPr lang="ko-KR" altLang="en-US" dirty="0"/>
              <a:t>이 걱정된다면 데이터의 모든 부분을 사용하여 모델을 검증하여 특정 데이터 셋에 </a:t>
            </a:r>
            <a:r>
              <a:rPr lang="en-US" altLang="ko-KR" dirty="0"/>
              <a:t>overfit </a:t>
            </a:r>
            <a:r>
              <a:rPr lang="ko-KR" altLang="en-US" dirty="0"/>
              <a:t>되는 것을 방지할 수 있는 </a:t>
            </a:r>
            <a:r>
              <a:rPr lang="en-US" altLang="ko-KR" dirty="0"/>
              <a:t>k-fold cross validation</a:t>
            </a:r>
            <a:r>
              <a:rPr lang="ko-KR" altLang="en-US" dirty="0"/>
              <a:t>으로  좀 더 일반화된 모델을 만들 수 있어 다양성이 확보된 분류를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과정을 </a:t>
            </a:r>
            <a:r>
              <a:rPr lang="en-US" altLang="ko-KR" dirty="0"/>
              <a:t>FNCA(</a:t>
            </a:r>
            <a:r>
              <a:rPr lang="ko-KR" altLang="ko-KR" dirty="0" err="1"/>
              <a:t>미세침흡인세포검사</a:t>
            </a:r>
            <a:r>
              <a:rPr lang="en-US" altLang="ko-KR" dirty="0"/>
              <a:t>) </a:t>
            </a:r>
            <a:r>
              <a:rPr lang="ko-KR" altLang="en-US" dirty="0"/>
              <a:t>이미지 자체를 분류하는데 적용하면 더 효율적인 </a:t>
            </a:r>
            <a:r>
              <a:rPr lang="en-US" altLang="ko-KR" dirty="0"/>
              <a:t>FNCA </a:t>
            </a:r>
            <a:r>
              <a:rPr lang="ko-KR" altLang="en-US" dirty="0"/>
              <a:t>분석이 되어 앞에서 언급한 데이터셋의 아쉬운 점을 보완할 수 있다고 생각한다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093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A2E3E-2FC7-47CE-AE0F-3DC5C02D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008465"/>
            <a:ext cx="8933688" cy="2406895"/>
          </a:xfrm>
        </p:spPr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6AB30-135C-4B2B-BC59-AAB64F122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025" y="4238625"/>
            <a:ext cx="10858500" cy="12192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Classification</a:t>
            </a:r>
            <a:r>
              <a:rPr lang="ko-KR" altLang="en-US" dirty="0">
                <a:latin typeface="+mn-ea"/>
              </a:rPr>
              <a:t>의 단일 모형 과정 중 가장 유명한 </a:t>
            </a:r>
            <a:r>
              <a:rPr lang="en-US" altLang="ko-KR" dirty="0">
                <a:latin typeface="+mn-ea"/>
              </a:rPr>
              <a:t>decision tree</a:t>
            </a:r>
            <a:r>
              <a:rPr lang="ko-KR" altLang="en-US" dirty="0">
                <a:latin typeface="+mn-ea"/>
              </a:rPr>
              <a:t>와 이를 기반으로 앙상블을 한 </a:t>
            </a:r>
            <a:r>
              <a:rPr lang="en-US" altLang="ko-KR" dirty="0">
                <a:latin typeface="+mn-ea"/>
              </a:rPr>
              <a:t>boosting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bagging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>
                <a:latin typeface="+mn-ea"/>
              </a:rPr>
              <a:t>Comparative study/implementation/evaluation/extension of current mining methods</a:t>
            </a:r>
            <a:r>
              <a:rPr lang="ko-KR" altLang="en-US" dirty="0">
                <a:latin typeface="+mn-ea"/>
              </a:rPr>
              <a:t>을 진행하고자 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62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D5F18-8F83-45F7-A378-FADC9B4F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EC772F-FAAD-4ECB-B298-A2972821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66" y="2376756"/>
            <a:ext cx="9042865" cy="33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4F562-0765-4C62-9710-6BD19882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37707"/>
            <a:ext cx="10571998" cy="970450"/>
          </a:xfrm>
        </p:spPr>
        <p:txBody>
          <a:bodyPr/>
          <a:lstStyle/>
          <a:p>
            <a:r>
              <a:rPr lang="ko-KR" altLang="en-US" dirty="0"/>
              <a:t>데이터 설명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44AAC0-69FA-4A45-9506-6DF809A6C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6458" y="1265386"/>
            <a:ext cx="3310991" cy="5354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0EF47A-F8EB-474F-9573-5D14CA2F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25" y="1287801"/>
            <a:ext cx="4666875" cy="53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5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F7325-9295-45C5-BC72-C9AB54ED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24393"/>
            <a:ext cx="10571998" cy="970450"/>
          </a:xfrm>
        </p:spPr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884838-8E98-4218-A44F-35981860E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C3219-B5AE-4C93-A164-7D2EAF48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2909" y="1028035"/>
            <a:ext cx="5276070" cy="58880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F7FB7-F6A3-4FBB-BD2A-D8D84C71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50069" y="1026100"/>
            <a:ext cx="5428873" cy="57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5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8ECB-1FD3-4623-8A6B-B57011A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90701"/>
            <a:ext cx="10571998" cy="970450"/>
          </a:xfrm>
        </p:spPr>
        <p:txBody>
          <a:bodyPr/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94B73-CC8B-4A65-A7B0-74AFB4E4A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879205"/>
            <a:ext cx="6035925" cy="2184349"/>
          </a:xfrm>
        </p:spPr>
        <p:txBody>
          <a:bodyPr/>
          <a:lstStyle/>
          <a:p>
            <a:r>
              <a:rPr lang="ko-KR" altLang="en-US" dirty="0"/>
              <a:t>데이터를 </a:t>
            </a:r>
            <a:r>
              <a:rPr lang="en-US" altLang="ko-KR" dirty="0"/>
              <a:t>min-max normalization</a:t>
            </a:r>
            <a:r>
              <a:rPr lang="ko-KR" altLang="en-US" dirty="0"/>
              <a:t>을 한 후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feature</a:t>
            </a:r>
            <a:r>
              <a:rPr lang="ko-KR" altLang="en-US" dirty="0"/>
              <a:t>에 대해 클래스별 분포를 알 수 있는 그래프를 만들었다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그래프에서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M</a:t>
            </a:r>
            <a:r>
              <a:rPr lang="ko-KR" altLang="en-US" dirty="0"/>
              <a:t>과 </a:t>
            </a:r>
            <a:r>
              <a:rPr lang="en-US" altLang="ko-KR" dirty="0"/>
              <a:t>B,</a:t>
            </a:r>
            <a:r>
              <a:rPr lang="ko-KR" altLang="en-US" dirty="0"/>
              <a:t> 각각의 중앙값의 위치 차가 큰 </a:t>
            </a:r>
            <a:r>
              <a:rPr lang="en-US" altLang="ko-KR" dirty="0"/>
              <a:t>feature</a:t>
            </a:r>
            <a:r>
              <a:rPr lang="ko-KR" altLang="en-US" dirty="0"/>
              <a:t>은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M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분류에 어느정도 도움을 줄 것임을 예상할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68426-184B-4C0B-99B2-6DC6B2D2B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3592" y="999201"/>
            <a:ext cx="5322473" cy="58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74973-C99A-43C6-AF90-A920FF95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2" y="381000"/>
            <a:ext cx="10086975" cy="1197180"/>
          </a:xfrm>
        </p:spPr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7BAC9-9469-4EF4-9BB6-BC6DC1BF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7" y="1970088"/>
            <a:ext cx="11348033" cy="39880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5C856C-2805-4369-9D6B-752B9CF84602}"/>
              </a:ext>
            </a:extLst>
          </p:cNvPr>
          <p:cNvSpPr/>
          <p:nvPr/>
        </p:nvSpPr>
        <p:spPr>
          <a:xfrm>
            <a:off x="1685925" y="1952729"/>
            <a:ext cx="1057275" cy="400536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CA4FE4A-D7A4-4DF4-A39B-F9FC8913B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98674" y="1794566"/>
            <a:ext cx="5705576" cy="4368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4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E7BA1-6B6C-4BF7-B8AE-36F62F12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방법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9890A-BDA1-4D01-A87A-4B5953FE0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981200"/>
            <a:ext cx="10186900" cy="44767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/>
              <a:t>Decision tree, ensemble bagging</a:t>
            </a:r>
            <a:r>
              <a:rPr lang="ko-KR" altLang="en-US" sz="2400" dirty="0"/>
              <a:t>의 대표적인 예인 </a:t>
            </a:r>
            <a:r>
              <a:rPr lang="en-US" altLang="ko-KR" sz="2400" dirty="0" err="1"/>
              <a:t>randomforest</a:t>
            </a:r>
            <a:r>
              <a:rPr lang="en-US" altLang="ko-KR" sz="2400" dirty="0"/>
              <a:t>, ensemble boosting</a:t>
            </a:r>
            <a:r>
              <a:rPr lang="ko-KR" altLang="en-US" sz="2400" dirty="0"/>
              <a:t>의 </a:t>
            </a:r>
            <a:r>
              <a:rPr lang="en-US" altLang="ko-KR" sz="2400" dirty="0" err="1"/>
              <a:t>XGBoost</a:t>
            </a:r>
            <a:r>
              <a:rPr lang="ko-KR" altLang="en-US" sz="2400" dirty="0"/>
              <a:t>을 이용하여 데이터 분석을 시도하였다</a:t>
            </a:r>
            <a:r>
              <a:rPr lang="en-US" altLang="ko-KR" sz="24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2400" dirty="0" err="1"/>
              <a:t>XGBoost</a:t>
            </a:r>
            <a:r>
              <a:rPr lang="en-US" altLang="ko-KR" sz="2400" dirty="0"/>
              <a:t> </a:t>
            </a:r>
            <a:r>
              <a:rPr lang="ko-KR" altLang="en-US" sz="2400" dirty="0"/>
              <a:t>제외 </a:t>
            </a:r>
            <a:r>
              <a:rPr lang="en-US" altLang="ko-KR" sz="2400" dirty="0"/>
              <a:t>Decision tree</a:t>
            </a:r>
            <a:r>
              <a:rPr lang="ko-KR" altLang="en-US" sz="2400" dirty="0"/>
              <a:t>와 </a:t>
            </a:r>
            <a:r>
              <a:rPr lang="en-US" altLang="ko-KR" sz="2400" dirty="0" err="1"/>
              <a:t>randomforest</a:t>
            </a:r>
            <a:r>
              <a:rPr lang="ko-KR" altLang="en-US" sz="2400" dirty="0"/>
              <a:t>는 </a:t>
            </a:r>
            <a:r>
              <a:rPr lang="en-US" altLang="ko-KR" sz="2400" dirty="0" err="1"/>
              <a:t>graphviz</a:t>
            </a:r>
            <a:r>
              <a:rPr lang="ko-KR" altLang="en-US" sz="2400" dirty="0"/>
              <a:t>로 </a:t>
            </a:r>
            <a:r>
              <a:rPr lang="en-US" altLang="ko-KR" sz="2400" dirty="0"/>
              <a:t>tree</a:t>
            </a:r>
            <a:r>
              <a:rPr lang="ko-KR" altLang="en-US" sz="2400" dirty="0"/>
              <a:t>가 어떻게 만들어졌는지 보여주었다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dirty="0"/>
              <a:t>세 모델에 모두 동일한 방법으로 아래와 같이 진행하였다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400" dirty="0"/>
              <a:t>Holdout method</a:t>
            </a:r>
            <a:r>
              <a:rPr lang="ko-KR" altLang="en-US" sz="2400" dirty="0"/>
              <a:t>를 이용하여 데이터를 분리하고 </a:t>
            </a:r>
            <a:r>
              <a:rPr lang="en-US" altLang="ko-KR" sz="2400" dirty="0"/>
              <a:t>accuracy, confusion matrix, classification report, ROC curve</a:t>
            </a:r>
            <a:r>
              <a:rPr lang="ko-KR" altLang="en-US" sz="2400" dirty="0"/>
              <a:t>로 모델 성능 평가를 하였다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400" dirty="0"/>
              <a:t>K-fold cross validation</a:t>
            </a:r>
            <a:r>
              <a:rPr lang="ko-KR" altLang="en-US" sz="2400" dirty="0"/>
              <a:t>을 응용하여 한 </a:t>
            </a:r>
            <a:r>
              <a:rPr lang="en-US" altLang="ko-KR" sz="2400" dirty="0"/>
              <a:t>fold</a:t>
            </a:r>
            <a:r>
              <a:rPr lang="ko-KR" altLang="en-US" sz="2400" dirty="0"/>
              <a:t>에서 나타나는 </a:t>
            </a:r>
            <a:r>
              <a:rPr lang="en-US" altLang="ko-KR" sz="2400" dirty="0"/>
              <a:t>accuracy, confusion</a:t>
            </a:r>
            <a:r>
              <a:rPr lang="ko-KR" altLang="en-US" sz="2400" dirty="0"/>
              <a:t> </a:t>
            </a:r>
            <a:r>
              <a:rPr lang="en-US" altLang="ko-KR" sz="2400" dirty="0"/>
              <a:t>matrix,</a:t>
            </a:r>
            <a:r>
              <a:rPr lang="ko-KR" altLang="en-US" sz="2400" dirty="0"/>
              <a:t> </a:t>
            </a:r>
            <a:r>
              <a:rPr lang="en-US" altLang="ko-KR" sz="2400" dirty="0"/>
              <a:t>classification report, ROC curve</a:t>
            </a:r>
            <a:r>
              <a:rPr lang="ko-KR" altLang="en-US" sz="2400" dirty="0"/>
              <a:t>를 보고자 새롭게 코딩을 진행해 나갔다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dirty="0"/>
              <a:t>특성 중요도</a:t>
            </a:r>
            <a:r>
              <a:rPr lang="en-US" altLang="ko-KR" sz="2400" dirty="0"/>
              <a:t>(feature importance)</a:t>
            </a:r>
            <a:r>
              <a:rPr lang="ko-KR" altLang="en-US" sz="2400" dirty="0"/>
              <a:t>라는</a:t>
            </a:r>
            <a:r>
              <a:rPr lang="en-US" altLang="ko-KR" sz="2400" dirty="0"/>
              <a:t> </a:t>
            </a:r>
            <a:r>
              <a:rPr lang="ko-KR" altLang="en-US" sz="2400" dirty="0"/>
              <a:t>것을 알게 되고 이것 또한 데이터 분석 혹은 모델에 대한 이해를 높일 수 있을 것 같아 추가 코딩을 진행했다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dirty="0"/>
              <a:t>예측이 왜 틀렸는지 왜 맞았는지를 분석할 수 있도록 한 </a:t>
            </a:r>
            <a:r>
              <a:rPr lang="en-US" altLang="ko-KR" sz="2400" dirty="0"/>
              <a:t>fold</a:t>
            </a:r>
            <a:r>
              <a:rPr lang="ko-KR" altLang="en-US" sz="2400" dirty="0"/>
              <a:t>당 높은 확률로 잘못 예측하거나 맞게 예측한 데이터의 특성들을 출력했다</a:t>
            </a:r>
            <a:r>
              <a:rPr lang="en-US" altLang="ko-KR" sz="2400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81046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">
  <a:themeElements>
    <a:clrScheme name="줄무늬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줄무늬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줄무늬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TM03090430[[fn=밴드]]</Template>
  <TotalTime>0</TotalTime>
  <Words>870</Words>
  <Application>Microsoft Office PowerPoint</Application>
  <PresentationFormat>와이드스크린</PresentationFormat>
  <Paragraphs>65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나눔고딕 ExtraBold</vt:lpstr>
      <vt:lpstr>맑은 고딕</vt:lpstr>
      <vt:lpstr>함초롬바탕</vt:lpstr>
      <vt:lpstr>Arial</vt:lpstr>
      <vt:lpstr>Corbel</vt:lpstr>
      <vt:lpstr>Wingdings</vt:lpstr>
      <vt:lpstr>줄무늬</vt:lpstr>
      <vt:lpstr>생명정보학을 위한 데이터 마이닝 프로젝트</vt:lpstr>
      <vt:lpstr>목차</vt:lpstr>
      <vt:lpstr>프로젝트 목표</vt:lpstr>
      <vt:lpstr>데이터 설명</vt:lpstr>
      <vt:lpstr>데이터 설명</vt:lpstr>
      <vt:lpstr>Data visualization</vt:lpstr>
      <vt:lpstr>Data visualization</vt:lpstr>
      <vt:lpstr>Data preprocessing</vt:lpstr>
      <vt:lpstr>진행 방법 설명</vt:lpstr>
      <vt:lpstr>결과 발표</vt:lpstr>
      <vt:lpstr>결과발표</vt:lpstr>
      <vt:lpstr>결과 발표 &gt; decision tree graphviz</vt:lpstr>
      <vt:lpstr>결과발표 &gt; Decision tree</vt:lpstr>
      <vt:lpstr>결과 발표 &gt; randomforest graphviz</vt:lpstr>
      <vt:lpstr>결과발표 &gt; Randomforest</vt:lpstr>
      <vt:lpstr>Decision Tree(의사결정나무)</vt:lpstr>
      <vt:lpstr>Randomforest</vt:lpstr>
      <vt:lpstr>XGBoost</vt:lpstr>
      <vt:lpstr>K-fold</vt:lpstr>
      <vt:lpstr>문제점 및 어려웠던 점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생명정보학을 위한 데이터 마이닝 프로젝트</dc:title>
  <dc:creator>da981116@naver.com</dc:creator>
  <cp:lastModifiedBy>da981116@naver.com</cp:lastModifiedBy>
  <cp:revision>38</cp:revision>
  <dcterms:created xsi:type="dcterms:W3CDTF">2020-06-13T16:45:37Z</dcterms:created>
  <dcterms:modified xsi:type="dcterms:W3CDTF">2020-06-16T07:20:10Z</dcterms:modified>
</cp:coreProperties>
</file>